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rand Hotel" charset="1" panose="02000606000000020003"/>
      <p:regular r:id="rId10"/>
    </p:embeddedFont>
    <p:embeddedFont>
      <p:font typeface="Garet" charset="1" panose="00000000000000000000"/>
      <p:regular r:id="rId11"/>
    </p:embeddedFont>
    <p:embeddedFont>
      <p:font typeface="Garet Bold" charset="1" panose="00000000000000000000"/>
      <p:regular r:id="rId12"/>
    </p:embeddedFont>
    <p:embeddedFont>
      <p:font typeface="Garet Italics" charset="1" panose="00000000000000000000"/>
      <p:regular r:id="rId13"/>
    </p:embeddedFont>
    <p:embeddedFont>
      <p:font typeface="Garet Bold Italics" charset="1" panose="00000000000000000000"/>
      <p:regular r:id="rId14"/>
    </p:embeddedFont>
    <p:embeddedFont>
      <p:font typeface="Garet Light" charset="1" panose="00000000000000000000"/>
      <p:regular r:id="rId15"/>
    </p:embeddedFont>
    <p:embeddedFont>
      <p:font typeface="Garet Ultra-Bold" charset="1" panose="00000000000000000000"/>
      <p:regular r:id="rId16"/>
    </p:embeddedFont>
    <p:embeddedFont>
      <p:font typeface="Garet Ultra-Bold Italics" charset="1" panose="00000000000000000000"/>
      <p:regular r:id="rId17"/>
    </p:embeddedFont>
    <p:embeddedFont>
      <p:font typeface="Garet Heavy" charset="1" panose="00000000000000000000"/>
      <p:regular r:id="rId18"/>
    </p:embeddedFont>
    <p:embeddedFont>
      <p:font typeface="Garet Heavy Italics" charset="1" panose="00000000000000000000"/>
      <p:regular r:id="rId19"/>
    </p:embeddedFont>
    <p:embeddedFont>
      <p:font typeface="Canva Sans" charset="1" panose="020B0503030501040103"/>
      <p:regular r:id="rId20"/>
    </p:embeddedFont>
    <p:embeddedFont>
      <p:font typeface="Canva Sans Bold" charset="1" panose="020B0803030501040103"/>
      <p:regular r:id="rId21"/>
    </p:embeddedFont>
    <p:embeddedFont>
      <p:font typeface="Canva Sans Italics" charset="1" panose="020B0503030501040103"/>
      <p:regular r:id="rId22"/>
    </p:embeddedFont>
    <p:embeddedFont>
      <p:font typeface="Canva Sans Bold Italics" charset="1" panose="020B0803030501040103"/>
      <p:regular r:id="rId23"/>
    </p:embeddedFont>
    <p:embeddedFont>
      <p:font typeface="Canva Sans Medium" charset="1" panose="020B0603030501040103"/>
      <p:regular r:id="rId24"/>
    </p:embeddedFont>
    <p:embeddedFont>
      <p:font typeface="Canva Sans Medium Italics" charset="1" panose="020B06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svg>
</file>

<file path=ppt/media/image3.png>
</file>

<file path=ppt/media/image4.svg>
</file>

<file path=ppt/media/image5.jpe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15" Target="../media/image14.png" Type="http://schemas.openxmlformats.org/officeDocument/2006/relationships/image"/><Relationship Id="rId16" Target="../media/image15.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jpe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11" Target="../media/image14.png" Type="http://schemas.openxmlformats.org/officeDocument/2006/relationships/image"/><Relationship Id="rId12" Target="../media/image15.svg" Type="http://schemas.openxmlformats.org/officeDocument/2006/relationships/image"/><Relationship Id="rId13" Target="../media/image6.png" Type="http://schemas.openxmlformats.org/officeDocument/2006/relationships/image"/><Relationship Id="rId14" Target="../media/image7.sv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6.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1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6.png" Type="http://schemas.openxmlformats.org/officeDocument/2006/relationships/image"/><Relationship Id="rId11" Target="../media/image7.sv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12.png" Type="http://schemas.openxmlformats.org/officeDocument/2006/relationships/image"/><Relationship Id="rId9" Target="../media/image13.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12" Target="../media/image10.png" Type="http://schemas.openxmlformats.org/officeDocument/2006/relationships/image"/><Relationship Id="rId13" Target="../media/image11.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11" Target="../media/image14.png" Type="http://schemas.openxmlformats.org/officeDocument/2006/relationships/image"/><Relationship Id="rId12" Target="../media/image15.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12" Target="../media/image10.png" Type="http://schemas.openxmlformats.org/officeDocument/2006/relationships/image"/><Relationship Id="rId13" Target="../media/image11.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4.png" Type="http://schemas.openxmlformats.org/officeDocument/2006/relationships/image"/><Relationship Id="rId11" Target="../media/image15.svg" Type="http://schemas.openxmlformats.org/officeDocument/2006/relationships/image"/><Relationship Id="rId12" Target="../media/image10.png" Type="http://schemas.openxmlformats.org/officeDocument/2006/relationships/image"/><Relationship Id="rId13" Target="../media/image11.svg"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12" Target="../media/image14.png" Type="http://schemas.openxmlformats.org/officeDocument/2006/relationships/image"/><Relationship Id="rId13" Target="../media/image15.sv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svg" Type="http://schemas.openxmlformats.org/officeDocument/2006/relationships/image"/><Relationship Id="rId12" Target="../media/image14.png" Type="http://schemas.openxmlformats.org/officeDocument/2006/relationships/image"/><Relationship Id="rId13" Target="../media/image15.sv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1026559" y="6686253"/>
            <a:ext cx="10513627" cy="5046541"/>
          </a:xfrm>
          <a:custGeom>
            <a:avLst/>
            <a:gdLst/>
            <a:ahLst/>
            <a:cxnLst/>
            <a:rect r="r" b="b" t="t" l="l"/>
            <a:pathLst>
              <a:path h="5046541" w="10513627">
                <a:moveTo>
                  <a:pt x="0" y="0"/>
                </a:moveTo>
                <a:lnTo>
                  <a:pt x="10513626" y="0"/>
                </a:lnTo>
                <a:lnTo>
                  <a:pt x="10513626" y="5046541"/>
                </a:lnTo>
                <a:lnTo>
                  <a:pt x="0" y="50465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821575" y="7737787"/>
            <a:ext cx="4265314" cy="805252"/>
            <a:chOff x="0" y="0"/>
            <a:chExt cx="1123375" cy="212083"/>
          </a:xfrm>
        </p:grpSpPr>
        <p:sp>
          <p:nvSpPr>
            <p:cNvPr name="Freeform 4" id="4"/>
            <p:cNvSpPr/>
            <p:nvPr/>
          </p:nvSpPr>
          <p:spPr>
            <a:xfrm flipH="false" flipV="false" rot="0">
              <a:off x="0" y="0"/>
              <a:ext cx="1123375" cy="212083"/>
            </a:xfrm>
            <a:custGeom>
              <a:avLst/>
              <a:gdLst/>
              <a:ahLst/>
              <a:cxnLst/>
              <a:rect r="r" b="b" t="t" l="l"/>
              <a:pathLst>
                <a:path h="212083" w="1123375">
                  <a:moveTo>
                    <a:pt x="92569" y="0"/>
                  </a:moveTo>
                  <a:lnTo>
                    <a:pt x="1030805" y="0"/>
                  </a:lnTo>
                  <a:cubicBezTo>
                    <a:pt x="1081930" y="0"/>
                    <a:pt x="1123375" y="41445"/>
                    <a:pt x="1123375" y="92569"/>
                  </a:cubicBezTo>
                  <a:lnTo>
                    <a:pt x="1123375" y="119513"/>
                  </a:lnTo>
                  <a:cubicBezTo>
                    <a:pt x="1123375" y="144064"/>
                    <a:pt x="1113622" y="167610"/>
                    <a:pt x="1096262" y="184970"/>
                  </a:cubicBezTo>
                  <a:cubicBezTo>
                    <a:pt x="1078902" y="202330"/>
                    <a:pt x="1055356" y="212083"/>
                    <a:pt x="1030805" y="212083"/>
                  </a:cubicBezTo>
                  <a:lnTo>
                    <a:pt x="92569" y="212083"/>
                  </a:lnTo>
                  <a:cubicBezTo>
                    <a:pt x="41445" y="212083"/>
                    <a:pt x="0" y="170638"/>
                    <a:pt x="0" y="119513"/>
                  </a:cubicBezTo>
                  <a:lnTo>
                    <a:pt x="0" y="92569"/>
                  </a:lnTo>
                  <a:cubicBezTo>
                    <a:pt x="0" y="41445"/>
                    <a:pt x="41445" y="0"/>
                    <a:pt x="92569" y="0"/>
                  </a:cubicBezTo>
                  <a:close/>
                </a:path>
              </a:pathLst>
            </a:custGeom>
            <a:solidFill>
              <a:srgbClr val="D6AF67"/>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940"/>
                </a:lnSpc>
              </a:pPr>
            </a:p>
          </p:txBody>
        </p:sp>
      </p:grpSp>
      <p:sp>
        <p:nvSpPr>
          <p:cNvPr name="Freeform 6" id="6"/>
          <p:cNvSpPr/>
          <p:nvPr/>
        </p:nvSpPr>
        <p:spPr>
          <a:xfrm flipH="false" flipV="true" rot="0">
            <a:off x="9856621" y="-1163086"/>
            <a:ext cx="11141989" cy="9440304"/>
          </a:xfrm>
          <a:custGeom>
            <a:avLst/>
            <a:gdLst/>
            <a:ahLst/>
            <a:cxnLst/>
            <a:rect r="r" b="b" t="t" l="l"/>
            <a:pathLst>
              <a:path h="9440304" w="11141989">
                <a:moveTo>
                  <a:pt x="0" y="9440303"/>
                </a:moveTo>
                <a:lnTo>
                  <a:pt x="11141989" y="9440303"/>
                </a:lnTo>
                <a:lnTo>
                  <a:pt x="11141989" y="0"/>
                </a:lnTo>
                <a:lnTo>
                  <a:pt x="0" y="0"/>
                </a:lnTo>
                <a:lnTo>
                  <a:pt x="0" y="9440303"/>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a:grpSpLocks noChangeAspect="true"/>
          </p:cNvGrpSpPr>
          <p:nvPr/>
        </p:nvGrpSpPr>
        <p:grpSpPr>
          <a:xfrm rot="0">
            <a:off x="10407576" y="709351"/>
            <a:ext cx="7567872" cy="8868298"/>
            <a:chOff x="-87630" y="-123190"/>
            <a:chExt cx="4464050" cy="5231130"/>
          </a:xfrm>
        </p:grpSpPr>
        <p:sp>
          <p:nvSpPr>
            <p:cNvPr name="Freeform 8" id="8"/>
            <p:cNvSpPr/>
            <p:nvPr/>
          </p:nvSpPr>
          <p:spPr>
            <a:xfrm flipH="false" flipV="false" rot="0">
              <a:off x="-87630" y="-123190"/>
              <a:ext cx="4464050" cy="5231130"/>
            </a:xfrm>
            <a:custGeom>
              <a:avLst/>
              <a:gdLst/>
              <a:ahLst/>
              <a:cxnLst/>
              <a:rect r="r" b="b" t="t" l="l"/>
              <a:pathLst>
                <a:path h="5231130" w="4464050">
                  <a:moveTo>
                    <a:pt x="1386840" y="1974850"/>
                  </a:moveTo>
                  <a:cubicBezTo>
                    <a:pt x="1517650" y="2390140"/>
                    <a:pt x="1342390" y="2815590"/>
                    <a:pt x="995680" y="2924810"/>
                  </a:cubicBezTo>
                  <a:cubicBezTo>
                    <a:pt x="648970" y="3034030"/>
                    <a:pt x="261620" y="2785110"/>
                    <a:pt x="130810" y="2369820"/>
                  </a:cubicBezTo>
                  <a:cubicBezTo>
                    <a:pt x="0" y="1954530"/>
                    <a:pt x="175260" y="1529080"/>
                    <a:pt x="521970" y="1419860"/>
                  </a:cubicBezTo>
                  <a:cubicBezTo>
                    <a:pt x="868680" y="1310640"/>
                    <a:pt x="1256030" y="1559560"/>
                    <a:pt x="1386840" y="1974850"/>
                  </a:cubicBezTo>
                  <a:close/>
                  <a:moveTo>
                    <a:pt x="3670300" y="1718310"/>
                  </a:moveTo>
                  <a:cubicBezTo>
                    <a:pt x="3636010" y="1697990"/>
                    <a:pt x="3601720" y="1680210"/>
                    <a:pt x="3566160" y="1663700"/>
                  </a:cubicBezTo>
                  <a:cubicBezTo>
                    <a:pt x="3327400" y="1555750"/>
                    <a:pt x="3155950" y="1333500"/>
                    <a:pt x="3126740" y="1073150"/>
                  </a:cubicBezTo>
                  <a:cubicBezTo>
                    <a:pt x="3116580" y="986790"/>
                    <a:pt x="3096260" y="899160"/>
                    <a:pt x="3065780" y="814070"/>
                  </a:cubicBezTo>
                  <a:cubicBezTo>
                    <a:pt x="2875280" y="287020"/>
                    <a:pt x="2345690" y="0"/>
                    <a:pt x="1883410" y="173990"/>
                  </a:cubicBezTo>
                  <a:cubicBezTo>
                    <a:pt x="1421130" y="347980"/>
                    <a:pt x="1201420" y="915670"/>
                    <a:pt x="1391920" y="1442720"/>
                  </a:cubicBezTo>
                  <a:cubicBezTo>
                    <a:pt x="1431290" y="1550670"/>
                    <a:pt x="1484630" y="1648460"/>
                    <a:pt x="1548130" y="1733550"/>
                  </a:cubicBezTo>
                  <a:cubicBezTo>
                    <a:pt x="1727200" y="1973580"/>
                    <a:pt x="1751330" y="2294890"/>
                    <a:pt x="1600200" y="2552700"/>
                  </a:cubicBezTo>
                  <a:cubicBezTo>
                    <a:pt x="1596390" y="2560320"/>
                    <a:pt x="1591310" y="2567940"/>
                    <a:pt x="1587500" y="2575560"/>
                  </a:cubicBezTo>
                  <a:cubicBezTo>
                    <a:pt x="1094740" y="3437890"/>
                    <a:pt x="1231900" y="4453890"/>
                    <a:pt x="1891030" y="4842510"/>
                  </a:cubicBezTo>
                  <a:cubicBezTo>
                    <a:pt x="2550160" y="5231130"/>
                    <a:pt x="3483610" y="4848860"/>
                    <a:pt x="3973830" y="3985260"/>
                  </a:cubicBezTo>
                  <a:cubicBezTo>
                    <a:pt x="4464050" y="3121660"/>
                    <a:pt x="4329430" y="2108200"/>
                    <a:pt x="3670300" y="1718310"/>
                  </a:cubicBezTo>
                  <a:close/>
                </a:path>
              </a:pathLst>
            </a:custGeom>
            <a:blipFill>
              <a:blip r:embed="rId6"/>
              <a:stretch>
                <a:fillRect l="-35283" t="2528" r="-39474" b="-2528"/>
              </a:stretch>
            </a:blipFill>
          </p:spPr>
        </p:sp>
      </p:grpSp>
      <p:sp>
        <p:nvSpPr>
          <p:cNvPr name="Freeform 9" id="9"/>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7">
              <a:extLst>
                <a:ext uri="{96DAC541-7B7A-43D3-8B79-37D633B846F1}">
                  <asvg:svgBlip xmlns:asvg="http://schemas.microsoft.com/office/drawing/2016/SVG/main" r:embed="rId8"/>
                </a:ext>
              </a:extLst>
            </a:blip>
            <a:stretch>
              <a:fillRect l="0" t="0" r="-15831" b="0"/>
            </a:stretch>
          </a:blipFill>
        </p:spPr>
      </p:sp>
      <p:sp>
        <p:nvSpPr>
          <p:cNvPr name="Freeform 10" id="10"/>
          <p:cNvSpPr/>
          <p:nvPr/>
        </p:nvSpPr>
        <p:spPr>
          <a:xfrm flipH="true" flipV="true" rot="0">
            <a:off x="14250997" y="-96348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7">
              <a:extLst>
                <a:ext uri="{96DAC541-7B7A-43D3-8B79-37D633B846F1}">
                  <asvg:svgBlip xmlns:asvg="http://schemas.microsoft.com/office/drawing/2016/SVG/main" r:embed="rId8"/>
                </a:ext>
              </a:extLst>
            </a:blip>
            <a:stretch>
              <a:fillRect l="0" t="0" r="-15831" b="0"/>
            </a:stretch>
          </a:blipFill>
        </p:spPr>
      </p:sp>
      <p:sp>
        <p:nvSpPr>
          <p:cNvPr name="Freeform 11" id="11"/>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2" id="12"/>
          <p:cNvSpPr/>
          <p:nvPr/>
        </p:nvSpPr>
        <p:spPr>
          <a:xfrm flipH="true" flipV="true" rot="0">
            <a:off x="-1158515" y="-759071"/>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3" id="13"/>
          <p:cNvSpPr/>
          <p:nvPr/>
        </p:nvSpPr>
        <p:spPr>
          <a:xfrm flipH="true" flipV="true" rot="0">
            <a:off x="12291703"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Freeform 14" id="14"/>
          <p:cNvSpPr/>
          <p:nvPr/>
        </p:nvSpPr>
        <p:spPr>
          <a:xfrm flipH="false" flipV="false" rot="0">
            <a:off x="11254645" y="6467899"/>
            <a:ext cx="5163134" cy="4924339"/>
          </a:xfrm>
          <a:custGeom>
            <a:avLst/>
            <a:gdLst/>
            <a:ahLst/>
            <a:cxnLst/>
            <a:rect r="r" b="b" t="t" l="l"/>
            <a:pathLst>
              <a:path h="4924339" w="5163134">
                <a:moveTo>
                  <a:pt x="0" y="0"/>
                </a:moveTo>
                <a:lnTo>
                  <a:pt x="5163134" y="0"/>
                </a:lnTo>
                <a:lnTo>
                  <a:pt x="5163134" y="4924339"/>
                </a:lnTo>
                <a:lnTo>
                  <a:pt x="0" y="4924339"/>
                </a:lnTo>
                <a:lnTo>
                  <a:pt x="0" y="0"/>
                </a:lnTo>
                <a:close/>
              </a:path>
            </a:pathLst>
          </a:custGeom>
          <a:blipFill>
            <a:blip r:embed="rId15">
              <a:extLst>
                <a:ext uri="{96DAC541-7B7A-43D3-8B79-37D633B846F1}">
                  <asvg:svgBlip xmlns:asvg="http://schemas.microsoft.com/office/drawing/2016/SVG/main" r:embed="rId16"/>
                </a:ext>
              </a:extLst>
            </a:blip>
            <a:stretch>
              <a:fillRect l="0" t="0" r="0" b="0"/>
            </a:stretch>
          </a:blipFill>
        </p:spPr>
      </p:sp>
      <p:sp>
        <p:nvSpPr>
          <p:cNvPr name="TextBox 15" id="15"/>
          <p:cNvSpPr txBox="true"/>
          <p:nvPr/>
        </p:nvSpPr>
        <p:spPr>
          <a:xfrm rot="0">
            <a:off x="541794" y="3595441"/>
            <a:ext cx="10167939" cy="2849518"/>
          </a:xfrm>
          <a:prstGeom prst="rect">
            <a:avLst/>
          </a:prstGeom>
        </p:spPr>
        <p:txBody>
          <a:bodyPr anchor="t" rtlCol="false" tIns="0" lIns="0" bIns="0" rIns="0">
            <a:spAutoFit/>
          </a:bodyPr>
          <a:lstStyle/>
          <a:p>
            <a:pPr algn="l">
              <a:lnSpc>
                <a:spcPts val="20748"/>
              </a:lnSpc>
            </a:pPr>
            <a:r>
              <a:rPr lang="en-US" sz="22800">
                <a:solidFill>
                  <a:srgbClr val="23483D"/>
                </a:solidFill>
                <a:latin typeface="Grand Hotel"/>
              </a:rPr>
              <a:t>Climanage</a:t>
            </a:r>
          </a:p>
        </p:txBody>
      </p:sp>
      <p:sp>
        <p:nvSpPr>
          <p:cNvPr name="TextBox 16" id="16"/>
          <p:cNvSpPr txBox="true"/>
          <p:nvPr/>
        </p:nvSpPr>
        <p:spPr>
          <a:xfrm rot="0">
            <a:off x="2368140" y="7888953"/>
            <a:ext cx="7118927" cy="455295"/>
          </a:xfrm>
          <a:prstGeom prst="rect">
            <a:avLst/>
          </a:prstGeom>
        </p:spPr>
        <p:txBody>
          <a:bodyPr anchor="t" rtlCol="false" tIns="0" lIns="0" bIns="0" rIns="0">
            <a:spAutoFit/>
          </a:bodyPr>
          <a:lstStyle/>
          <a:p>
            <a:pPr algn="ctr">
              <a:lnSpc>
                <a:spcPts val="3779"/>
              </a:lnSpc>
            </a:pPr>
            <a:r>
              <a:rPr lang="en-US" sz="2700" spc="270">
                <a:solidFill>
                  <a:srgbClr val="5D5340"/>
                </a:solidFill>
                <a:latin typeface="Garet"/>
              </a:rPr>
              <a:t>PRESENTATION</a:t>
            </a:r>
          </a:p>
        </p:txBody>
      </p:sp>
      <p:sp>
        <p:nvSpPr>
          <p:cNvPr name="TextBox 17" id="17"/>
          <p:cNvSpPr txBox="true"/>
          <p:nvPr/>
        </p:nvSpPr>
        <p:spPr>
          <a:xfrm rot="0">
            <a:off x="3961219" y="2871541"/>
            <a:ext cx="6247832" cy="863600"/>
          </a:xfrm>
          <a:prstGeom prst="rect">
            <a:avLst/>
          </a:prstGeom>
        </p:spPr>
        <p:txBody>
          <a:bodyPr anchor="t" rtlCol="false" tIns="0" lIns="0" bIns="0" rIns="0">
            <a:spAutoFit/>
          </a:bodyPr>
          <a:lstStyle/>
          <a:p>
            <a:pPr algn="r">
              <a:lnSpc>
                <a:spcPts val="7000"/>
              </a:lnSpc>
            </a:pPr>
            <a:r>
              <a:rPr lang="en-US" sz="5000" spc="500">
                <a:solidFill>
                  <a:srgbClr val="5D5340"/>
                </a:solidFill>
                <a:latin typeface="Garet"/>
              </a:rPr>
              <a:t>ALL ABOUT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true" rot="0">
            <a:off x="10236879" y="-1598096"/>
            <a:ext cx="10296928" cy="8724306"/>
          </a:xfrm>
          <a:custGeom>
            <a:avLst/>
            <a:gdLst/>
            <a:ahLst/>
            <a:cxnLst/>
            <a:rect r="r" b="b" t="t" l="l"/>
            <a:pathLst>
              <a:path h="8724306" w="10296928">
                <a:moveTo>
                  <a:pt x="0" y="8724306"/>
                </a:moveTo>
                <a:lnTo>
                  <a:pt x="10296928" y="8724306"/>
                </a:lnTo>
                <a:lnTo>
                  <a:pt x="10296928" y="0"/>
                </a:lnTo>
                <a:lnTo>
                  <a:pt x="0" y="0"/>
                </a:lnTo>
                <a:lnTo>
                  <a:pt x="0" y="8724306"/>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26187" y="2942593"/>
            <a:ext cx="11668575" cy="9886466"/>
          </a:xfrm>
          <a:custGeom>
            <a:avLst/>
            <a:gdLst/>
            <a:ahLst/>
            <a:cxnLst/>
            <a:rect r="r" b="b" t="t" l="l"/>
            <a:pathLst>
              <a:path h="9886466" w="11668575">
                <a:moveTo>
                  <a:pt x="0" y="0"/>
                </a:moveTo>
                <a:lnTo>
                  <a:pt x="11668576" y="0"/>
                </a:lnTo>
                <a:lnTo>
                  <a:pt x="11668576" y="9886466"/>
                </a:lnTo>
                <a:lnTo>
                  <a:pt x="0" y="98864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a:grpSpLocks noChangeAspect="true"/>
          </p:cNvGrpSpPr>
          <p:nvPr/>
        </p:nvGrpSpPr>
        <p:grpSpPr>
          <a:xfrm rot="0">
            <a:off x="11254645" y="857696"/>
            <a:ext cx="6004655" cy="6599431"/>
            <a:chOff x="487680" y="-128270"/>
            <a:chExt cx="11526520" cy="12668250"/>
          </a:xfrm>
        </p:grpSpPr>
        <p:sp>
          <p:nvSpPr>
            <p:cNvPr name="Freeform 5" id="5"/>
            <p:cNvSpPr/>
            <p:nvPr/>
          </p:nvSpPr>
          <p:spPr>
            <a:xfrm flipH="false" flipV="false" rot="0">
              <a:off x="487680" y="-128270"/>
              <a:ext cx="11526521" cy="12668250"/>
            </a:xfrm>
            <a:custGeom>
              <a:avLst/>
              <a:gdLst/>
              <a:ahLst/>
              <a:cxnLst/>
              <a:rect r="r" b="b" t="t" l="l"/>
              <a:pathLst>
                <a:path h="12668250" w="11526521">
                  <a:moveTo>
                    <a:pt x="8704580" y="1238250"/>
                  </a:moveTo>
                  <a:cubicBezTo>
                    <a:pt x="7128510" y="156210"/>
                    <a:pt x="5292090" y="0"/>
                    <a:pt x="3665220" y="645160"/>
                  </a:cubicBezTo>
                  <a:cubicBezTo>
                    <a:pt x="2532380" y="1084580"/>
                    <a:pt x="1497330" y="2092960"/>
                    <a:pt x="867410" y="3538220"/>
                  </a:cubicBezTo>
                  <a:cubicBezTo>
                    <a:pt x="91440" y="5316220"/>
                    <a:pt x="0" y="7744460"/>
                    <a:pt x="750570" y="9545320"/>
                  </a:cubicBezTo>
                  <a:cubicBezTo>
                    <a:pt x="1283970" y="10824210"/>
                    <a:pt x="2186940" y="11713210"/>
                    <a:pt x="3159760" y="12166600"/>
                  </a:cubicBezTo>
                  <a:cubicBezTo>
                    <a:pt x="4132580" y="12619990"/>
                    <a:pt x="5175250" y="12668250"/>
                    <a:pt x="6191250" y="12534900"/>
                  </a:cubicBezTo>
                  <a:cubicBezTo>
                    <a:pt x="7296150" y="12390120"/>
                    <a:pt x="8411210" y="12021820"/>
                    <a:pt x="9358631" y="11172190"/>
                  </a:cubicBezTo>
                  <a:cubicBezTo>
                    <a:pt x="10306051" y="10322561"/>
                    <a:pt x="11070590" y="8936990"/>
                    <a:pt x="11247121" y="7327900"/>
                  </a:cubicBezTo>
                  <a:cubicBezTo>
                    <a:pt x="11526521" y="4803140"/>
                    <a:pt x="10281921" y="2320290"/>
                    <a:pt x="8704581" y="1238250"/>
                  </a:cubicBezTo>
                  <a:close/>
                </a:path>
              </a:pathLst>
            </a:custGeom>
            <a:blipFill>
              <a:blip r:embed="rId4"/>
              <a:stretch>
                <a:fillRect l="-38098" t="1039" r="-29273" b="-1039"/>
              </a:stretch>
            </a:blipFill>
          </p:spPr>
        </p:sp>
      </p:grpSp>
      <p:sp>
        <p:nvSpPr>
          <p:cNvPr name="TextBox 6" id="6"/>
          <p:cNvSpPr txBox="true"/>
          <p:nvPr/>
        </p:nvSpPr>
        <p:spPr>
          <a:xfrm rot="0">
            <a:off x="784136" y="5343525"/>
            <a:ext cx="7572344" cy="1133347"/>
          </a:xfrm>
          <a:prstGeom prst="rect">
            <a:avLst/>
          </a:prstGeom>
        </p:spPr>
        <p:txBody>
          <a:bodyPr anchor="t" rtlCol="false" tIns="0" lIns="0" bIns="0" rIns="0">
            <a:spAutoFit/>
          </a:bodyPr>
          <a:lstStyle/>
          <a:p>
            <a:pPr algn="l">
              <a:lnSpc>
                <a:spcPts val="8535"/>
              </a:lnSpc>
            </a:pPr>
            <a:r>
              <a:rPr lang="en-US" sz="8799">
                <a:solidFill>
                  <a:srgbClr val="414B3B"/>
                </a:solidFill>
                <a:latin typeface="Grand Hotel"/>
              </a:rPr>
              <a:t>What is a Climanage ?</a:t>
            </a:r>
          </a:p>
        </p:txBody>
      </p:sp>
      <p:sp>
        <p:nvSpPr>
          <p:cNvPr name="TextBox 7" id="7"/>
          <p:cNvSpPr txBox="true"/>
          <p:nvPr/>
        </p:nvSpPr>
        <p:spPr>
          <a:xfrm rot="0">
            <a:off x="784136" y="6638628"/>
            <a:ext cx="7975382" cy="3337560"/>
          </a:xfrm>
          <a:prstGeom prst="rect">
            <a:avLst/>
          </a:prstGeom>
        </p:spPr>
        <p:txBody>
          <a:bodyPr anchor="t" rtlCol="false" tIns="0" lIns="0" bIns="0" rIns="0">
            <a:spAutoFit/>
          </a:bodyPr>
          <a:lstStyle/>
          <a:p>
            <a:pPr algn="just">
              <a:lnSpc>
                <a:spcPts val="2940"/>
              </a:lnSpc>
            </a:pPr>
            <a:r>
              <a:rPr lang="en-US" sz="2100">
                <a:solidFill>
                  <a:srgbClr val="414B3B"/>
                </a:solidFill>
                <a:latin typeface="Garet"/>
              </a:rPr>
              <a:t>Climanage specializes in drone technology and the PUSA Bio-Decomposer for sustainable agriculture. We provide innovative solutions to enhance crop management, reduce environmental impact, and promote eco-friendly farming practices. Through advanced drone services and the application of the PUSA Bio-Decomposer, we help clients maximize yields, improve soil health, and contribute to a greener and more sustainable agricultural future.</a:t>
            </a:r>
          </a:p>
        </p:txBody>
      </p:sp>
      <p:sp>
        <p:nvSpPr>
          <p:cNvPr name="Freeform 8" id="8"/>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true" rot="0">
            <a:off x="-1158515" y="9511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true" flipV="true" rot="0">
            <a:off x="12291703"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1" id="11"/>
          <p:cNvSpPr/>
          <p:nvPr/>
        </p:nvSpPr>
        <p:spPr>
          <a:xfrm flipH="false" flipV="false" rot="0">
            <a:off x="11589943" y="6787689"/>
            <a:ext cx="4827836" cy="4604548"/>
          </a:xfrm>
          <a:custGeom>
            <a:avLst/>
            <a:gdLst/>
            <a:ahLst/>
            <a:cxnLst/>
            <a:rect r="r" b="b" t="t" l="l"/>
            <a:pathLst>
              <a:path h="4604548" w="4827836">
                <a:moveTo>
                  <a:pt x="0" y="0"/>
                </a:moveTo>
                <a:lnTo>
                  <a:pt x="4827836" y="0"/>
                </a:lnTo>
                <a:lnTo>
                  <a:pt x="4827836" y="4604549"/>
                </a:lnTo>
                <a:lnTo>
                  <a:pt x="0" y="460454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Freeform 12" id="12"/>
          <p:cNvSpPr/>
          <p:nvPr/>
        </p:nvSpPr>
        <p:spPr>
          <a:xfrm flipH="true" flipV="true" rot="0">
            <a:off x="14250997" y="-96348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13">
              <a:extLst>
                <a:ext uri="{96DAC541-7B7A-43D3-8B79-37D633B846F1}">
                  <asvg:svgBlip xmlns:asvg="http://schemas.microsoft.com/office/drawing/2016/SVG/main" r:embed="rId14"/>
                </a:ext>
              </a:extLst>
            </a:blip>
            <a:stretch>
              <a:fillRect l="0" t="0" r="-15831"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745394" y="423348"/>
            <a:ext cx="11141989" cy="9440304"/>
          </a:xfrm>
          <a:custGeom>
            <a:avLst/>
            <a:gdLst/>
            <a:ahLst/>
            <a:cxnLst/>
            <a:rect r="r" b="b" t="t" l="l"/>
            <a:pathLst>
              <a:path h="9440304" w="11141989">
                <a:moveTo>
                  <a:pt x="0" y="0"/>
                </a:moveTo>
                <a:lnTo>
                  <a:pt x="11141990" y="0"/>
                </a:lnTo>
                <a:lnTo>
                  <a:pt x="11141990" y="9440304"/>
                </a:lnTo>
                <a:lnTo>
                  <a:pt x="0" y="94403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870221" y="4545313"/>
            <a:ext cx="7098502" cy="1133347"/>
          </a:xfrm>
          <a:prstGeom prst="rect">
            <a:avLst/>
          </a:prstGeom>
        </p:spPr>
        <p:txBody>
          <a:bodyPr anchor="t" rtlCol="false" tIns="0" lIns="0" bIns="0" rIns="0">
            <a:spAutoFit/>
          </a:bodyPr>
          <a:lstStyle/>
          <a:p>
            <a:pPr algn="l">
              <a:lnSpc>
                <a:spcPts val="8535"/>
              </a:lnSpc>
            </a:pPr>
            <a:r>
              <a:rPr lang="en-US" sz="8799">
                <a:solidFill>
                  <a:srgbClr val="2B3425"/>
                </a:solidFill>
                <a:latin typeface="Grand Hotel"/>
              </a:rPr>
              <a:t>How we Work ?</a:t>
            </a:r>
          </a:p>
        </p:txBody>
      </p:sp>
      <p:sp>
        <p:nvSpPr>
          <p:cNvPr name="TextBox 4" id="4"/>
          <p:cNvSpPr txBox="true"/>
          <p:nvPr/>
        </p:nvSpPr>
        <p:spPr>
          <a:xfrm rot="0">
            <a:off x="10396596" y="1726045"/>
            <a:ext cx="5917402" cy="1501775"/>
          </a:xfrm>
          <a:prstGeom prst="rect">
            <a:avLst/>
          </a:prstGeom>
        </p:spPr>
        <p:txBody>
          <a:bodyPr anchor="t" rtlCol="false" tIns="0" lIns="0" bIns="0" rIns="0">
            <a:spAutoFit/>
          </a:bodyPr>
          <a:lstStyle/>
          <a:p>
            <a:pPr algn="l" marL="539751" indent="-269876" lvl="1">
              <a:lnSpc>
                <a:spcPts val="2950"/>
              </a:lnSpc>
              <a:buFont typeface="Arial"/>
              <a:buChar char="•"/>
            </a:pPr>
            <a:r>
              <a:rPr lang="en-US" sz="2500">
                <a:solidFill>
                  <a:srgbClr val="414B3B"/>
                </a:solidFill>
                <a:latin typeface="Garet Bold"/>
              </a:rPr>
              <a:t>CLIMANAGE PROVIDES PERSONALIZED DRONE SPECIALIST SERVICES DIRECTLY TO FARMERS.</a:t>
            </a:r>
          </a:p>
        </p:txBody>
      </p:sp>
      <p:sp>
        <p:nvSpPr>
          <p:cNvPr name="TextBox 5" id="5"/>
          <p:cNvSpPr txBox="true"/>
          <p:nvPr/>
        </p:nvSpPr>
        <p:spPr>
          <a:xfrm rot="0">
            <a:off x="10396596" y="3403710"/>
            <a:ext cx="6353175" cy="1921256"/>
          </a:xfrm>
          <a:prstGeom prst="rect">
            <a:avLst/>
          </a:prstGeom>
        </p:spPr>
        <p:txBody>
          <a:bodyPr anchor="t" rtlCol="false" tIns="0" lIns="0" bIns="0" rIns="0">
            <a:spAutoFit/>
          </a:bodyPr>
          <a:lstStyle/>
          <a:p>
            <a:pPr marL="539751" indent="-269876" lvl="1">
              <a:lnSpc>
                <a:spcPts val="2950"/>
              </a:lnSpc>
              <a:buFont typeface="Arial"/>
              <a:buChar char="•"/>
            </a:pPr>
            <a:r>
              <a:rPr lang="en-US" sz="2500">
                <a:solidFill>
                  <a:srgbClr val="414B3B"/>
                </a:solidFill>
                <a:latin typeface="Garet Bold"/>
              </a:rPr>
              <a:t>WE OFFER CONVENIENT DRONE RENTAL OPTIONS, ENSURING ACCESS TO CUTTING-EDGE TECHNOLOGY.</a:t>
            </a:r>
          </a:p>
          <a:p>
            <a:pPr algn="l">
              <a:lnSpc>
                <a:spcPts val="3304"/>
              </a:lnSpc>
            </a:pPr>
          </a:p>
        </p:txBody>
      </p:sp>
      <p:sp>
        <p:nvSpPr>
          <p:cNvPr name="TextBox 6" id="6"/>
          <p:cNvSpPr txBox="true"/>
          <p:nvPr/>
        </p:nvSpPr>
        <p:spPr>
          <a:xfrm rot="0">
            <a:off x="10396596" y="5143500"/>
            <a:ext cx="5917402" cy="2244725"/>
          </a:xfrm>
          <a:prstGeom prst="rect">
            <a:avLst/>
          </a:prstGeom>
        </p:spPr>
        <p:txBody>
          <a:bodyPr anchor="t" rtlCol="false" tIns="0" lIns="0" bIns="0" rIns="0">
            <a:spAutoFit/>
          </a:bodyPr>
          <a:lstStyle/>
          <a:p>
            <a:pPr algn="l" marL="539751" indent="-269876" lvl="1">
              <a:lnSpc>
                <a:spcPts val="2950"/>
              </a:lnSpc>
              <a:buFont typeface="Arial"/>
              <a:buChar char="•"/>
            </a:pPr>
            <a:r>
              <a:rPr lang="en-US" sz="2500">
                <a:solidFill>
                  <a:srgbClr val="414B3B"/>
                </a:solidFill>
                <a:latin typeface="Garet Bold"/>
              </a:rPr>
              <a:t>OUR ON-SITE EXPERTS COLLABORATE CLOSELY WITH FARMERS TO TAILOR DRONE SOLUTIONS, ENHANCING CROP MANAGEMENT AND PROMOTING SUSTAINABLE AGRICULTURE.</a:t>
            </a:r>
          </a:p>
        </p:txBody>
      </p:sp>
      <p:sp>
        <p:nvSpPr>
          <p:cNvPr name="Freeform 7" id="7"/>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true" flipV="true" rot="0">
            <a:off x="-1158515" y="9511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true" flipV="true" rot="0">
            <a:off x="12312735" y="7114239"/>
            <a:ext cx="6271825" cy="3732712"/>
          </a:xfrm>
          <a:custGeom>
            <a:avLst/>
            <a:gdLst/>
            <a:ahLst/>
            <a:cxnLst/>
            <a:rect r="r" b="b" t="t" l="l"/>
            <a:pathLst>
              <a:path h="3732712" w="6271825">
                <a:moveTo>
                  <a:pt x="6271825" y="3732713"/>
                </a:moveTo>
                <a:lnTo>
                  <a:pt x="0" y="3732713"/>
                </a:lnTo>
                <a:lnTo>
                  <a:pt x="0" y="0"/>
                </a:lnTo>
                <a:lnTo>
                  <a:pt x="6271825" y="0"/>
                </a:lnTo>
                <a:lnTo>
                  <a:pt x="6271825" y="3732713"/>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10">
              <a:extLst>
                <a:ext uri="{96DAC541-7B7A-43D3-8B79-37D633B846F1}">
                  <asvg:svgBlip xmlns:asvg="http://schemas.microsoft.com/office/drawing/2016/SVG/main" r:embed="rId11"/>
                </a:ext>
              </a:extLst>
            </a:blip>
            <a:stretch>
              <a:fillRect l="0" t="0" r="-15831" b="0"/>
            </a:stretch>
          </a:blipFill>
        </p:spPr>
      </p:sp>
      <p:sp>
        <p:nvSpPr>
          <p:cNvPr name="Freeform 11" id="11"/>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10">
              <a:extLst>
                <a:ext uri="{96DAC541-7B7A-43D3-8B79-37D633B846F1}">
                  <asvg:svgBlip xmlns:asvg="http://schemas.microsoft.com/office/drawing/2016/SVG/main" r:embed="rId11"/>
                </a:ext>
              </a:extLst>
            </a:blip>
            <a:stretch>
              <a:fillRect l="0" t="0" r="-15831"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2312735"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5" id="5"/>
          <p:cNvSpPr/>
          <p:nvPr/>
        </p:nvSpPr>
        <p:spPr>
          <a:xfrm flipH="false" flipV="false" rot="0">
            <a:off x="1491851" y="3016134"/>
            <a:ext cx="14262999" cy="6379450"/>
          </a:xfrm>
          <a:custGeom>
            <a:avLst/>
            <a:gdLst/>
            <a:ahLst/>
            <a:cxnLst/>
            <a:rect r="r" b="b" t="t" l="l"/>
            <a:pathLst>
              <a:path h="6379450" w="14262999">
                <a:moveTo>
                  <a:pt x="0" y="0"/>
                </a:moveTo>
                <a:lnTo>
                  <a:pt x="14262999" y="0"/>
                </a:lnTo>
                <a:lnTo>
                  <a:pt x="14262999" y="6379451"/>
                </a:lnTo>
                <a:lnTo>
                  <a:pt x="0" y="637945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7" id="7"/>
          <p:cNvSpPr/>
          <p:nvPr/>
        </p:nvSpPr>
        <p:spPr>
          <a:xfrm flipH="false" flipV="false" rot="0">
            <a:off x="13421427" y="7266278"/>
            <a:ext cx="5163134" cy="4924339"/>
          </a:xfrm>
          <a:custGeom>
            <a:avLst/>
            <a:gdLst/>
            <a:ahLst/>
            <a:cxnLst/>
            <a:rect r="r" b="b" t="t" l="l"/>
            <a:pathLst>
              <a:path h="4924339" w="5163134">
                <a:moveTo>
                  <a:pt x="0" y="0"/>
                </a:moveTo>
                <a:lnTo>
                  <a:pt x="5163133" y="0"/>
                </a:lnTo>
                <a:lnTo>
                  <a:pt x="5163133" y="4924338"/>
                </a:lnTo>
                <a:lnTo>
                  <a:pt x="0" y="49243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true" flipV="true" rot="0">
            <a:off x="-1158515" y="-64258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4861374" y="1267385"/>
            <a:ext cx="8560052" cy="1518285"/>
          </a:xfrm>
          <a:prstGeom prst="rect">
            <a:avLst/>
          </a:prstGeom>
        </p:spPr>
        <p:txBody>
          <a:bodyPr anchor="t" rtlCol="false" tIns="0" lIns="0" bIns="0" rIns="0">
            <a:spAutoFit/>
          </a:bodyPr>
          <a:lstStyle/>
          <a:p>
            <a:pPr algn="ctr">
              <a:lnSpc>
                <a:spcPts val="5820"/>
              </a:lnSpc>
            </a:pPr>
            <a:r>
              <a:rPr lang="en-US" sz="6000">
                <a:solidFill>
                  <a:srgbClr val="414B3B"/>
                </a:solidFill>
                <a:latin typeface="Grand Hotel"/>
              </a:rPr>
              <a:t>Difference b/w Climanage and Manual Labor </a:t>
            </a:r>
          </a:p>
        </p:txBody>
      </p:sp>
      <p:sp>
        <p:nvSpPr>
          <p:cNvPr name="TextBox 10" id="10"/>
          <p:cNvSpPr txBox="true"/>
          <p:nvPr/>
        </p:nvSpPr>
        <p:spPr>
          <a:xfrm rot="0">
            <a:off x="1870221" y="3836419"/>
            <a:ext cx="13481407" cy="3190344"/>
          </a:xfrm>
          <a:prstGeom prst="rect">
            <a:avLst/>
          </a:prstGeom>
        </p:spPr>
        <p:txBody>
          <a:bodyPr anchor="t" rtlCol="false" tIns="0" lIns="0" bIns="0" rIns="0">
            <a:spAutoFit/>
          </a:bodyPr>
          <a:lstStyle/>
          <a:p>
            <a:pPr algn="just">
              <a:lnSpc>
                <a:spcPts val="3651"/>
              </a:lnSpc>
            </a:pPr>
            <a:r>
              <a:rPr lang="en-US" sz="2607">
                <a:solidFill>
                  <a:srgbClr val="414B3B"/>
                </a:solidFill>
                <a:latin typeface="Garet"/>
              </a:rPr>
              <a:t>At climanage, the utilization of drones for the application of Pusa bio decomposer offers enhanced efficiency by substituting manual labor, resulting in time and cost savings.</a:t>
            </a:r>
          </a:p>
          <a:p>
            <a:pPr algn="just">
              <a:lnSpc>
                <a:spcPts val="3651"/>
              </a:lnSpc>
            </a:pPr>
          </a:p>
          <a:p>
            <a:pPr algn="just">
              <a:lnSpc>
                <a:spcPts val="3651"/>
              </a:lnSpc>
            </a:pPr>
            <a:r>
              <a:rPr lang="en-US" sz="2607">
                <a:solidFill>
                  <a:srgbClr val="414B3B"/>
                </a:solidFill>
                <a:latin typeface="Garet"/>
              </a:rPr>
              <a:t>Additionally, the organic manure produced through the application of Pusa decomposer can be supplied to Climanage, enabling farmers to generate an extra source of income.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TextBox 2" id="2"/>
          <p:cNvSpPr txBox="true"/>
          <p:nvPr/>
        </p:nvSpPr>
        <p:spPr>
          <a:xfrm rot="0">
            <a:off x="2407393" y="1357246"/>
            <a:ext cx="7098502" cy="1766570"/>
          </a:xfrm>
          <a:prstGeom prst="rect">
            <a:avLst/>
          </a:prstGeom>
        </p:spPr>
        <p:txBody>
          <a:bodyPr anchor="t" rtlCol="false" tIns="0" lIns="0" bIns="0" rIns="0">
            <a:spAutoFit/>
          </a:bodyPr>
          <a:lstStyle/>
          <a:p>
            <a:pPr>
              <a:lnSpc>
                <a:spcPts val="6789"/>
              </a:lnSpc>
            </a:pPr>
            <a:r>
              <a:rPr lang="en-US" sz="6999">
                <a:solidFill>
                  <a:srgbClr val="414B3B"/>
                </a:solidFill>
                <a:latin typeface="Grand Hotel"/>
              </a:rPr>
              <a:t>Problems with</a:t>
            </a:r>
          </a:p>
          <a:p>
            <a:pPr algn="l">
              <a:lnSpc>
                <a:spcPts val="6789"/>
              </a:lnSpc>
            </a:pPr>
            <a:r>
              <a:rPr lang="en-US" sz="6999">
                <a:solidFill>
                  <a:srgbClr val="414B3B"/>
                </a:solidFill>
                <a:latin typeface="Grand Hotel"/>
              </a:rPr>
              <a:t>Stubble Burning</a:t>
            </a:r>
          </a:p>
        </p:txBody>
      </p:sp>
      <p:sp>
        <p:nvSpPr>
          <p:cNvPr name="TextBox 3" id="3"/>
          <p:cNvSpPr txBox="true"/>
          <p:nvPr/>
        </p:nvSpPr>
        <p:spPr>
          <a:xfrm rot="0">
            <a:off x="2223298" y="3329281"/>
            <a:ext cx="6920702" cy="5631816"/>
          </a:xfrm>
          <a:prstGeom prst="rect">
            <a:avLst/>
          </a:prstGeom>
        </p:spPr>
        <p:txBody>
          <a:bodyPr anchor="t" rtlCol="false" tIns="0" lIns="0" bIns="0" rIns="0">
            <a:spAutoFit/>
          </a:bodyPr>
          <a:lstStyle/>
          <a:p>
            <a:pPr algn="just" marL="626106" indent="-313053" lvl="1">
              <a:lnSpc>
                <a:spcPts val="4059"/>
              </a:lnSpc>
              <a:buFont typeface="Arial"/>
              <a:buChar char="•"/>
            </a:pPr>
            <a:r>
              <a:rPr lang="en-US" sz="2899">
                <a:solidFill>
                  <a:srgbClr val="414B3B"/>
                </a:solidFill>
                <a:latin typeface="Garet Bold"/>
              </a:rPr>
              <a:t>Air Pollution</a:t>
            </a:r>
          </a:p>
          <a:p>
            <a:pPr algn="just" marL="626106" indent="-313053" lvl="1">
              <a:lnSpc>
                <a:spcPts val="4059"/>
              </a:lnSpc>
              <a:buFont typeface="Arial"/>
              <a:buChar char="•"/>
            </a:pPr>
            <a:r>
              <a:rPr lang="en-US" sz="2899">
                <a:solidFill>
                  <a:srgbClr val="414B3B"/>
                </a:solidFill>
                <a:latin typeface="Garet Bold"/>
              </a:rPr>
              <a:t>Health Impacts</a:t>
            </a:r>
          </a:p>
          <a:p>
            <a:pPr algn="just" marL="626106" indent="-313053" lvl="1">
              <a:lnSpc>
                <a:spcPts val="4059"/>
              </a:lnSpc>
              <a:buFont typeface="Arial"/>
              <a:buChar char="•"/>
            </a:pPr>
            <a:r>
              <a:rPr lang="en-US" sz="2899">
                <a:solidFill>
                  <a:srgbClr val="414B3B"/>
                </a:solidFill>
                <a:latin typeface="Garet Bold"/>
              </a:rPr>
              <a:t>Environmental Damage</a:t>
            </a:r>
          </a:p>
          <a:p>
            <a:pPr algn="just" marL="626106" indent="-313053" lvl="1">
              <a:lnSpc>
                <a:spcPts val="4059"/>
              </a:lnSpc>
              <a:buFont typeface="Arial"/>
              <a:buChar char="•"/>
            </a:pPr>
            <a:r>
              <a:rPr lang="en-US" sz="2899">
                <a:solidFill>
                  <a:srgbClr val="414B3B"/>
                </a:solidFill>
                <a:latin typeface="Garet Bold"/>
              </a:rPr>
              <a:t>Loss of Biodiversity</a:t>
            </a:r>
          </a:p>
          <a:p>
            <a:pPr algn="just" marL="626106" indent="-313053" lvl="1">
              <a:lnSpc>
                <a:spcPts val="4059"/>
              </a:lnSpc>
              <a:buFont typeface="Arial"/>
              <a:buChar char="•"/>
            </a:pPr>
            <a:r>
              <a:rPr lang="en-US" sz="2899">
                <a:solidFill>
                  <a:srgbClr val="414B3B"/>
                </a:solidFill>
                <a:latin typeface="Garet Bold"/>
              </a:rPr>
              <a:t>Economic Costs</a:t>
            </a:r>
          </a:p>
          <a:p>
            <a:pPr algn="just" marL="626106" indent="-313053" lvl="1">
              <a:lnSpc>
                <a:spcPts val="4059"/>
              </a:lnSpc>
              <a:buFont typeface="Arial"/>
              <a:buChar char="•"/>
            </a:pPr>
            <a:r>
              <a:rPr lang="en-US" sz="2899">
                <a:solidFill>
                  <a:srgbClr val="414B3B"/>
                </a:solidFill>
                <a:latin typeface="Garet Bold"/>
              </a:rPr>
              <a:t>Visibility and Safety</a:t>
            </a:r>
          </a:p>
          <a:p>
            <a:pPr algn="just" marL="626106" indent="-313053" lvl="1">
              <a:lnSpc>
                <a:spcPts val="4059"/>
              </a:lnSpc>
              <a:buFont typeface="Arial"/>
              <a:buChar char="•"/>
            </a:pPr>
            <a:r>
              <a:rPr lang="en-US" sz="2899">
                <a:solidFill>
                  <a:srgbClr val="414B3B"/>
                </a:solidFill>
                <a:latin typeface="Garet Bold"/>
              </a:rPr>
              <a:t>Legal Consequences</a:t>
            </a:r>
          </a:p>
          <a:p>
            <a:pPr algn="just" marL="626106" indent="-313053" lvl="1">
              <a:lnSpc>
                <a:spcPts val="4059"/>
              </a:lnSpc>
              <a:buFont typeface="Arial"/>
              <a:buChar char="•"/>
            </a:pPr>
            <a:r>
              <a:rPr lang="en-US" sz="2899">
                <a:solidFill>
                  <a:srgbClr val="414B3B"/>
                </a:solidFill>
                <a:latin typeface="Garet Bold"/>
              </a:rPr>
              <a:t>Social Conflicts</a:t>
            </a:r>
          </a:p>
          <a:p>
            <a:pPr algn="just" marL="626106" indent="-313053" lvl="1">
              <a:lnSpc>
                <a:spcPts val="4059"/>
              </a:lnSpc>
              <a:buFont typeface="Arial"/>
              <a:buChar char="•"/>
            </a:pPr>
            <a:r>
              <a:rPr lang="en-US" sz="2899">
                <a:solidFill>
                  <a:srgbClr val="414B3B"/>
                </a:solidFill>
                <a:latin typeface="Garet Bold"/>
              </a:rPr>
              <a:t>Resource Waste</a:t>
            </a:r>
          </a:p>
          <a:p>
            <a:pPr algn="just" marL="626106" indent="-313053" lvl="1">
              <a:lnSpc>
                <a:spcPts val="4059"/>
              </a:lnSpc>
              <a:buFont typeface="Arial"/>
              <a:buChar char="•"/>
            </a:pPr>
            <a:r>
              <a:rPr lang="en-US" sz="2899">
                <a:solidFill>
                  <a:srgbClr val="414B3B"/>
                </a:solidFill>
                <a:latin typeface="Garet Bold"/>
              </a:rPr>
              <a:t>Alternative Solutions</a:t>
            </a:r>
          </a:p>
          <a:p>
            <a:pPr algn="just">
              <a:lnSpc>
                <a:spcPts val="4059"/>
              </a:lnSpc>
            </a:pPr>
          </a:p>
        </p:txBody>
      </p:sp>
      <p:sp>
        <p:nvSpPr>
          <p:cNvPr name="Freeform 4" id="4"/>
          <p:cNvSpPr/>
          <p:nvPr/>
        </p:nvSpPr>
        <p:spPr>
          <a:xfrm flipH="false" flipV="false" rot="0">
            <a:off x="-489578" y="-355806"/>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true" rot="0">
            <a:off x="8297405" y="-2419055"/>
            <a:ext cx="11141989" cy="9440304"/>
          </a:xfrm>
          <a:custGeom>
            <a:avLst/>
            <a:gdLst/>
            <a:ahLst/>
            <a:cxnLst/>
            <a:rect r="r" b="b" t="t" l="l"/>
            <a:pathLst>
              <a:path h="9440304" w="11141989">
                <a:moveTo>
                  <a:pt x="11141990" y="9440303"/>
                </a:moveTo>
                <a:lnTo>
                  <a:pt x="0" y="9440303"/>
                </a:lnTo>
                <a:lnTo>
                  <a:pt x="0" y="0"/>
                </a:lnTo>
                <a:lnTo>
                  <a:pt x="11141990" y="0"/>
                </a:lnTo>
                <a:lnTo>
                  <a:pt x="11141990" y="9440303"/>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true" rot="0">
            <a:off x="12312735"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8">
              <a:extLst>
                <a:ext uri="{96DAC541-7B7A-43D3-8B79-37D633B846F1}">
                  <asvg:svgBlip xmlns:asvg="http://schemas.microsoft.com/office/drawing/2016/SVG/main" r:embed="rId9"/>
                </a:ext>
              </a:extLst>
            </a:blip>
            <a:stretch>
              <a:fillRect l="0" t="0" r="-15831" b="0"/>
            </a:stretch>
          </a:blipFill>
        </p:spPr>
      </p:sp>
      <p:sp>
        <p:nvSpPr>
          <p:cNvPr name="Freeform 8" id="8"/>
          <p:cNvSpPr/>
          <p:nvPr/>
        </p:nvSpPr>
        <p:spPr>
          <a:xfrm flipH="false" flipV="false" rot="0">
            <a:off x="-1559325" y="7589869"/>
            <a:ext cx="4333563" cy="3802368"/>
          </a:xfrm>
          <a:custGeom>
            <a:avLst/>
            <a:gdLst/>
            <a:ahLst/>
            <a:cxnLst/>
            <a:rect r="r" b="b" t="t" l="l"/>
            <a:pathLst>
              <a:path h="3802368" w="4333563">
                <a:moveTo>
                  <a:pt x="0" y="0"/>
                </a:moveTo>
                <a:lnTo>
                  <a:pt x="4333563" y="0"/>
                </a:lnTo>
                <a:lnTo>
                  <a:pt x="4333563" y="3802369"/>
                </a:lnTo>
                <a:lnTo>
                  <a:pt x="0" y="3802369"/>
                </a:lnTo>
                <a:lnTo>
                  <a:pt x="0" y="0"/>
                </a:lnTo>
                <a:close/>
              </a:path>
            </a:pathLst>
          </a:custGeom>
          <a:blipFill>
            <a:blip r:embed="rId8">
              <a:extLst>
                <a:ext uri="{96DAC541-7B7A-43D3-8B79-37D633B846F1}">
                  <asvg:svgBlip xmlns:asvg="http://schemas.microsoft.com/office/drawing/2016/SVG/main" r:embed="rId9"/>
                </a:ext>
              </a:extLst>
            </a:blip>
            <a:stretch>
              <a:fillRect l="0" t="0" r="-15831" b="0"/>
            </a:stretch>
          </a:blipFill>
        </p:spPr>
      </p:sp>
      <p:grpSp>
        <p:nvGrpSpPr>
          <p:cNvPr name="Group 9" id="9"/>
          <p:cNvGrpSpPr>
            <a:grpSpLocks noChangeAspect="true"/>
          </p:cNvGrpSpPr>
          <p:nvPr/>
        </p:nvGrpSpPr>
        <p:grpSpPr>
          <a:xfrm rot="0">
            <a:off x="10199965" y="1028700"/>
            <a:ext cx="6542851" cy="7190937"/>
            <a:chOff x="487680" y="-128270"/>
            <a:chExt cx="11526520" cy="12668250"/>
          </a:xfrm>
        </p:grpSpPr>
        <p:sp>
          <p:nvSpPr>
            <p:cNvPr name="Freeform 10" id="10"/>
            <p:cNvSpPr/>
            <p:nvPr/>
          </p:nvSpPr>
          <p:spPr>
            <a:xfrm flipH="false" flipV="false" rot="0">
              <a:off x="487680" y="-128270"/>
              <a:ext cx="11526521" cy="12668250"/>
            </a:xfrm>
            <a:custGeom>
              <a:avLst/>
              <a:gdLst/>
              <a:ahLst/>
              <a:cxnLst/>
              <a:rect r="r" b="b" t="t" l="l"/>
              <a:pathLst>
                <a:path h="12668250" w="11526521">
                  <a:moveTo>
                    <a:pt x="8704580" y="1238250"/>
                  </a:moveTo>
                  <a:cubicBezTo>
                    <a:pt x="7128510" y="156210"/>
                    <a:pt x="5292090" y="0"/>
                    <a:pt x="3665220" y="645160"/>
                  </a:cubicBezTo>
                  <a:cubicBezTo>
                    <a:pt x="2532380" y="1084580"/>
                    <a:pt x="1497330" y="2092960"/>
                    <a:pt x="867410" y="3538220"/>
                  </a:cubicBezTo>
                  <a:cubicBezTo>
                    <a:pt x="91440" y="5316220"/>
                    <a:pt x="0" y="7744460"/>
                    <a:pt x="750570" y="9545320"/>
                  </a:cubicBezTo>
                  <a:cubicBezTo>
                    <a:pt x="1283970" y="10824210"/>
                    <a:pt x="2186940" y="11713210"/>
                    <a:pt x="3159760" y="12166600"/>
                  </a:cubicBezTo>
                  <a:cubicBezTo>
                    <a:pt x="4132580" y="12619990"/>
                    <a:pt x="5175250" y="12668250"/>
                    <a:pt x="6191250" y="12534900"/>
                  </a:cubicBezTo>
                  <a:cubicBezTo>
                    <a:pt x="7296150" y="12390120"/>
                    <a:pt x="8411210" y="12021820"/>
                    <a:pt x="9358631" y="11172190"/>
                  </a:cubicBezTo>
                  <a:cubicBezTo>
                    <a:pt x="10306051" y="10322561"/>
                    <a:pt x="11070590" y="8936990"/>
                    <a:pt x="11247121" y="7327900"/>
                  </a:cubicBezTo>
                  <a:cubicBezTo>
                    <a:pt x="11526521" y="4803140"/>
                    <a:pt x="10281921" y="2320290"/>
                    <a:pt x="8704581" y="1238250"/>
                  </a:cubicBezTo>
                  <a:close/>
                </a:path>
              </a:pathLst>
            </a:custGeom>
            <a:blipFill>
              <a:blip r:embed="rId10"/>
              <a:stretch>
                <a:fillRect l="-38840" t="1039" r="-30015" b="-1039"/>
              </a:stretch>
            </a:blipFill>
          </p:spPr>
        </p:sp>
      </p:grpSp>
      <p:sp>
        <p:nvSpPr>
          <p:cNvPr name="Freeform 11" id="11"/>
          <p:cNvSpPr/>
          <p:nvPr/>
        </p:nvSpPr>
        <p:spPr>
          <a:xfrm flipH="false" flipV="false" rot="0">
            <a:off x="11254645" y="6467899"/>
            <a:ext cx="5163134" cy="4924339"/>
          </a:xfrm>
          <a:custGeom>
            <a:avLst/>
            <a:gdLst/>
            <a:ahLst/>
            <a:cxnLst/>
            <a:rect r="r" b="b" t="t" l="l"/>
            <a:pathLst>
              <a:path h="4924339" w="5163134">
                <a:moveTo>
                  <a:pt x="0" y="0"/>
                </a:moveTo>
                <a:lnTo>
                  <a:pt x="5163134" y="0"/>
                </a:lnTo>
                <a:lnTo>
                  <a:pt x="5163134" y="4924339"/>
                </a:lnTo>
                <a:lnTo>
                  <a:pt x="0" y="4924339"/>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2312735"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5" id="5"/>
          <p:cNvSpPr/>
          <p:nvPr/>
        </p:nvSpPr>
        <p:spPr>
          <a:xfrm flipH="false" flipV="false" rot="0">
            <a:off x="1491851" y="3016134"/>
            <a:ext cx="14262999" cy="6379450"/>
          </a:xfrm>
          <a:custGeom>
            <a:avLst/>
            <a:gdLst/>
            <a:ahLst/>
            <a:cxnLst/>
            <a:rect r="r" b="b" t="t" l="l"/>
            <a:pathLst>
              <a:path h="6379450" w="14262999">
                <a:moveTo>
                  <a:pt x="0" y="0"/>
                </a:moveTo>
                <a:lnTo>
                  <a:pt x="14262999" y="0"/>
                </a:lnTo>
                <a:lnTo>
                  <a:pt x="14262999" y="6379451"/>
                </a:lnTo>
                <a:lnTo>
                  <a:pt x="0" y="637945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7" id="7"/>
          <p:cNvSpPr/>
          <p:nvPr/>
        </p:nvSpPr>
        <p:spPr>
          <a:xfrm flipH="false" flipV="false" rot="0">
            <a:off x="13421427" y="7266278"/>
            <a:ext cx="5163134" cy="4924339"/>
          </a:xfrm>
          <a:custGeom>
            <a:avLst/>
            <a:gdLst/>
            <a:ahLst/>
            <a:cxnLst/>
            <a:rect r="r" b="b" t="t" l="l"/>
            <a:pathLst>
              <a:path h="4924339" w="5163134">
                <a:moveTo>
                  <a:pt x="0" y="0"/>
                </a:moveTo>
                <a:lnTo>
                  <a:pt x="5163133" y="0"/>
                </a:lnTo>
                <a:lnTo>
                  <a:pt x="5163133" y="4924338"/>
                </a:lnTo>
                <a:lnTo>
                  <a:pt x="0" y="49243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true" flipV="true" rot="0">
            <a:off x="-1158515" y="-64258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4861374" y="1343585"/>
            <a:ext cx="7523952" cy="1133347"/>
          </a:xfrm>
          <a:prstGeom prst="rect">
            <a:avLst/>
          </a:prstGeom>
        </p:spPr>
        <p:txBody>
          <a:bodyPr anchor="t" rtlCol="false" tIns="0" lIns="0" bIns="0" rIns="0">
            <a:spAutoFit/>
          </a:bodyPr>
          <a:lstStyle/>
          <a:p>
            <a:pPr algn="ctr">
              <a:lnSpc>
                <a:spcPts val="8535"/>
              </a:lnSpc>
            </a:pPr>
            <a:r>
              <a:rPr lang="en-US" sz="8799">
                <a:solidFill>
                  <a:srgbClr val="414B3B"/>
                </a:solidFill>
                <a:latin typeface="Grand Hotel"/>
              </a:rPr>
              <a:t>Solutions</a:t>
            </a:r>
          </a:p>
        </p:txBody>
      </p:sp>
      <p:sp>
        <p:nvSpPr>
          <p:cNvPr name="TextBox 10" id="10"/>
          <p:cNvSpPr txBox="true"/>
          <p:nvPr/>
        </p:nvSpPr>
        <p:spPr>
          <a:xfrm rot="0">
            <a:off x="1870221" y="4437384"/>
            <a:ext cx="12923578" cy="348932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414B3B"/>
                </a:solidFill>
                <a:latin typeface="Garet Bold"/>
              </a:rPr>
              <a:t>Eliminating Stubble Burning</a:t>
            </a:r>
            <a:r>
              <a:rPr lang="en-US" sz="2499">
                <a:solidFill>
                  <a:srgbClr val="414B3B"/>
                </a:solidFill>
                <a:latin typeface="Garet"/>
              </a:rPr>
              <a:t>: It accelerates crop residue decomposition, reducing the need for harmful stubble burning.</a:t>
            </a:r>
          </a:p>
          <a:p>
            <a:pPr algn="just" marL="539749" indent="-269875" lvl="1">
              <a:lnSpc>
                <a:spcPts val="3499"/>
              </a:lnSpc>
              <a:buFont typeface="Arial"/>
              <a:buChar char="•"/>
            </a:pPr>
            <a:r>
              <a:rPr lang="en-US" sz="2499">
                <a:solidFill>
                  <a:srgbClr val="414B3B"/>
                </a:solidFill>
                <a:latin typeface="Garet Bold"/>
              </a:rPr>
              <a:t>Nutrient Enhancement</a:t>
            </a:r>
            <a:r>
              <a:rPr lang="en-US" sz="2499">
                <a:solidFill>
                  <a:srgbClr val="414B3B"/>
                </a:solidFill>
                <a:latin typeface="Garet"/>
              </a:rPr>
              <a:t>: PUSA Bio-Decomposer enriches the soil with organic matter and nutrients, improving soil health and fertility.</a:t>
            </a:r>
          </a:p>
          <a:p>
            <a:pPr algn="just" marL="539749" indent="-269875" lvl="1">
              <a:lnSpc>
                <a:spcPts val="3499"/>
              </a:lnSpc>
              <a:buFont typeface="Arial"/>
              <a:buChar char="•"/>
            </a:pPr>
            <a:r>
              <a:rPr lang="en-US" sz="2499">
                <a:solidFill>
                  <a:srgbClr val="414B3B"/>
                </a:solidFill>
                <a:latin typeface="Garet Bold"/>
              </a:rPr>
              <a:t>Environmental Benefits</a:t>
            </a:r>
            <a:r>
              <a:rPr lang="en-US" sz="2499">
                <a:solidFill>
                  <a:srgbClr val="414B3B"/>
                </a:solidFill>
                <a:latin typeface="Garet"/>
              </a:rPr>
              <a:t>: It reduces air pollution, greenhouse gas emissions, and legal compliance issues associated with stubble burning, promoting sustainable agriculture and healthier communities.</a:t>
            </a:r>
          </a:p>
          <a:p>
            <a:pPr algn="just">
              <a:lnSpc>
                <a:spcPts val="3499"/>
              </a:lnSpc>
            </a:pPr>
          </a:p>
        </p:txBody>
      </p:sp>
      <p:sp>
        <p:nvSpPr>
          <p:cNvPr name="TextBox 11" id="11"/>
          <p:cNvSpPr txBox="true"/>
          <p:nvPr/>
        </p:nvSpPr>
        <p:spPr>
          <a:xfrm rot="0">
            <a:off x="5651899" y="3500760"/>
            <a:ext cx="6984202" cy="514350"/>
          </a:xfrm>
          <a:prstGeom prst="rect">
            <a:avLst/>
          </a:prstGeom>
        </p:spPr>
        <p:txBody>
          <a:bodyPr anchor="t" rtlCol="false" tIns="0" lIns="0" bIns="0" rIns="0">
            <a:spAutoFit/>
          </a:bodyPr>
          <a:lstStyle/>
          <a:p>
            <a:pPr algn="just">
              <a:lnSpc>
                <a:spcPts val="4200"/>
              </a:lnSpc>
            </a:pPr>
            <a:r>
              <a:rPr lang="en-US" sz="3000">
                <a:solidFill>
                  <a:srgbClr val="414B3B"/>
                </a:solidFill>
                <a:latin typeface="Garet Bold"/>
              </a:rPr>
              <a:t>By using PUSA Bio-Decomposer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2312735"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5" id="5"/>
          <p:cNvSpPr/>
          <p:nvPr/>
        </p:nvSpPr>
        <p:spPr>
          <a:xfrm flipH="false" flipV="false" rot="0">
            <a:off x="450409" y="2804850"/>
            <a:ext cx="10457378" cy="4677300"/>
          </a:xfrm>
          <a:custGeom>
            <a:avLst/>
            <a:gdLst/>
            <a:ahLst/>
            <a:cxnLst/>
            <a:rect r="r" b="b" t="t" l="l"/>
            <a:pathLst>
              <a:path h="4677300" w="10457378">
                <a:moveTo>
                  <a:pt x="0" y="0"/>
                </a:moveTo>
                <a:lnTo>
                  <a:pt x="10457379" y="0"/>
                </a:lnTo>
                <a:lnTo>
                  <a:pt x="10457379" y="4677300"/>
                </a:lnTo>
                <a:lnTo>
                  <a:pt x="0" y="46773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7" id="7"/>
          <p:cNvSpPr/>
          <p:nvPr/>
        </p:nvSpPr>
        <p:spPr>
          <a:xfrm flipH="false" flipV="false" rot="0">
            <a:off x="13421427" y="7651575"/>
            <a:ext cx="5163134" cy="4924339"/>
          </a:xfrm>
          <a:custGeom>
            <a:avLst/>
            <a:gdLst/>
            <a:ahLst/>
            <a:cxnLst/>
            <a:rect r="r" b="b" t="t" l="l"/>
            <a:pathLst>
              <a:path h="4924339" w="5163134">
                <a:moveTo>
                  <a:pt x="0" y="0"/>
                </a:moveTo>
                <a:lnTo>
                  <a:pt x="5163133" y="0"/>
                </a:lnTo>
                <a:lnTo>
                  <a:pt x="5163133" y="4924339"/>
                </a:lnTo>
                <a:lnTo>
                  <a:pt x="0" y="492433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true" flipV="true" rot="0">
            <a:off x="-1158515" y="-64258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9" id="9"/>
          <p:cNvSpPr txBox="true"/>
          <p:nvPr/>
        </p:nvSpPr>
        <p:spPr>
          <a:xfrm rot="0">
            <a:off x="4861374" y="1343585"/>
            <a:ext cx="7523952" cy="1133347"/>
          </a:xfrm>
          <a:prstGeom prst="rect">
            <a:avLst/>
          </a:prstGeom>
        </p:spPr>
        <p:txBody>
          <a:bodyPr anchor="t" rtlCol="false" tIns="0" lIns="0" bIns="0" rIns="0">
            <a:spAutoFit/>
          </a:bodyPr>
          <a:lstStyle/>
          <a:p>
            <a:pPr algn="ctr">
              <a:lnSpc>
                <a:spcPts val="8535"/>
              </a:lnSpc>
            </a:pPr>
            <a:r>
              <a:rPr lang="en-US" sz="8799">
                <a:solidFill>
                  <a:srgbClr val="414B3B"/>
                </a:solidFill>
                <a:latin typeface="Grand Hotel"/>
              </a:rPr>
              <a:t>Market Analysis</a:t>
            </a:r>
          </a:p>
        </p:txBody>
      </p:sp>
      <p:sp>
        <p:nvSpPr>
          <p:cNvPr name="TextBox 10" id="10"/>
          <p:cNvSpPr txBox="true"/>
          <p:nvPr/>
        </p:nvSpPr>
        <p:spPr>
          <a:xfrm rot="0">
            <a:off x="2057108" y="3415064"/>
            <a:ext cx="6984202" cy="514350"/>
          </a:xfrm>
          <a:prstGeom prst="rect">
            <a:avLst/>
          </a:prstGeom>
        </p:spPr>
        <p:txBody>
          <a:bodyPr anchor="t" rtlCol="false" tIns="0" lIns="0" bIns="0" rIns="0">
            <a:spAutoFit/>
          </a:bodyPr>
          <a:lstStyle/>
          <a:p>
            <a:pPr algn="ctr">
              <a:lnSpc>
                <a:spcPts val="4200"/>
              </a:lnSpc>
            </a:pPr>
            <a:r>
              <a:rPr lang="en-US" sz="3000">
                <a:solidFill>
                  <a:srgbClr val="414B3B"/>
                </a:solidFill>
                <a:latin typeface="Garet Bold"/>
              </a:rPr>
              <a:t>By using Climanage</a:t>
            </a:r>
          </a:p>
        </p:txBody>
      </p:sp>
      <p:grpSp>
        <p:nvGrpSpPr>
          <p:cNvPr name="Group 11" id="11"/>
          <p:cNvGrpSpPr/>
          <p:nvPr/>
        </p:nvGrpSpPr>
        <p:grpSpPr>
          <a:xfrm rot="0">
            <a:off x="11510025" y="3108607"/>
            <a:ext cx="6494086" cy="4069786"/>
            <a:chOff x="0" y="0"/>
            <a:chExt cx="8658782" cy="5426381"/>
          </a:xfrm>
        </p:grpSpPr>
      </p:grpSp>
      <p:sp>
        <p:nvSpPr>
          <p:cNvPr name="TextBox 12" id="12"/>
          <p:cNvSpPr txBox="true"/>
          <p:nvPr/>
        </p:nvSpPr>
        <p:spPr>
          <a:xfrm rot="0">
            <a:off x="1331530" y="4545494"/>
            <a:ext cx="8716058" cy="1581150"/>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Canva Sans"/>
              </a:rPr>
              <a:t>"By employing our methods, we aim to increase the usage of Pusa fertilizer in Delhi from 1935 to 3000, according to our estimates."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false" rot="0">
            <a:off x="-2329201" y="5532564"/>
            <a:ext cx="7482127" cy="6339402"/>
          </a:xfrm>
          <a:custGeom>
            <a:avLst/>
            <a:gdLst/>
            <a:ahLst/>
            <a:cxnLst/>
            <a:rect r="r" b="b" t="t" l="l"/>
            <a:pathLst>
              <a:path h="6339402" w="7482127">
                <a:moveTo>
                  <a:pt x="0" y="0"/>
                </a:moveTo>
                <a:lnTo>
                  <a:pt x="7482126" y="0"/>
                </a:lnTo>
                <a:lnTo>
                  <a:pt x="7482126" y="6339402"/>
                </a:lnTo>
                <a:lnTo>
                  <a:pt x="0" y="63394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804875" y="-1754887"/>
            <a:ext cx="7482127" cy="6339402"/>
          </a:xfrm>
          <a:custGeom>
            <a:avLst/>
            <a:gdLst/>
            <a:ahLst/>
            <a:cxnLst/>
            <a:rect r="r" b="b" t="t" l="l"/>
            <a:pathLst>
              <a:path h="6339402" w="7482127">
                <a:moveTo>
                  <a:pt x="0" y="0"/>
                </a:moveTo>
                <a:lnTo>
                  <a:pt x="7482126" y="0"/>
                </a:lnTo>
                <a:lnTo>
                  <a:pt x="7482126" y="6339402"/>
                </a:lnTo>
                <a:lnTo>
                  <a:pt x="0" y="63394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true" rot="0">
            <a:off x="12312735"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true" flipV="true" rot="0">
            <a:off x="14250997" y="-132543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Freeform 6" id="6"/>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true" flipV="true" rot="0">
            <a:off x="-1158515" y="95116"/>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8" id="8"/>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6">
              <a:extLst>
                <a:ext uri="{96DAC541-7B7A-43D3-8B79-37D633B846F1}">
                  <asvg:svgBlip xmlns:asvg="http://schemas.microsoft.com/office/drawing/2016/SVG/main" r:embed="rId7"/>
                </a:ext>
              </a:extLst>
            </a:blip>
            <a:stretch>
              <a:fillRect l="0" t="0" r="-15831" b="0"/>
            </a:stretch>
          </a:blipFill>
        </p:spPr>
      </p:sp>
      <p:sp>
        <p:nvSpPr>
          <p:cNvPr name="TextBox 9" id="9"/>
          <p:cNvSpPr txBox="true"/>
          <p:nvPr/>
        </p:nvSpPr>
        <p:spPr>
          <a:xfrm rot="0">
            <a:off x="2228850" y="1228725"/>
            <a:ext cx="13400623" cy="1133347"/>
          </a:xfrm>
          <a:prstGeom prst="rect">
            <a:avLst/>
          </a:prstGeom>
        </p:spPr>
        <p:txBody>
          <a:bodyPr anchor="t" rtlCol="false" tIns="0" lIns="0" bIns="0" rIns="0">
            <a:spAutoFit/>
          </a:bodyPr>
          <a:lstStyle/>
          <a:p>
            <a:pPr algn="ctr">
              <a:lnSpc>
                <a:spcPts val="8535"/>
              </a:lnSpc>
            </a:pPr>
            <a:r>
              <a:rPr lang="en-US" sz="8799">
                <a:solidFill>
                  <a:srgbClr val="414B3B"/>
                </a:solidFill>
                <a:latin typeface="Grand Hotel"/>
              </a:rPr>
              <a:t>Conclusion</a:t>
            </a:r>
          </a:p>
        </p:txBody>
      </p:sp>
      <p:sp>
        <p:nvSpPr>
          <p:cNvPr name="TextBox 10" id="10"/>
          <p:cNvSpPr txBox="true"/>
          <p:nvPr/>
        </p:nvSpPr>
        <p:spPr>
          <a:xfrm rot="0">
            <a:off x="4998951" y="2438832"/>
            <a:ext cx="7626213" cy="5854224"/>
          </a:xfrm>
          <a:prstGeom prst="rect">
            <a:avLst/>
          </a:prstGeom>
        </p:spPr>
        <p:txBody>
          <a:bodyPr anchor="t" rtlCol="false" tIns="0" lIns="0" bIns="0" rIns="0">
            <a:spAutoFit/>
          </a:bodyPr>
          <a:lstStyle/>
          <a:p>
            <a:pPr algn="just">
              <a:lnSpc>
                <a:spcPts val="3322"/>
              </a:lnSpc>
            </a:pPr>
            <a:r>
              <a:rPr lang="en-US" sz="2372">
                <a:solidFill>
                  <a:srgbClr val="414B3B"/>
                </a:solidFill>
                <a:latin typeface="Garet"/>
              </a:rPr>
              <a:t>In conclusion, the integration of drones for the efficient application of Pusa bio decomposer not only saves valuable time and reduces costs but also opens up opportunities for farmers to generate additional income by supplying the resultant organic manure to Climanage. This innovative approach not only aids in climate management but also contributes to sustainable agriculture practices, benefiting both the environment and farming communities. It underscores the potential for technology-driven solutions to address the challenges posed by climate change while fostering economic growth in agriculture.</a:t>
            </a:r>
          </a:p>
        </p:txBody>
      </p:sp>
      <p:sp>
        <p:nvSpPr>
          <p:cNvPr name="Freeform 11" id="11"/>
          <p:cNvSpPr/>
          <p:nvPr/>
        </p:nvSpPr>
        <p:spPr>
          <a:xfrm flipH="false" flipV="false" rot="0">
            <a:off x="13124866" y="6887132"/>
            <a:ext cx="5163134" cy="4924339"/>
          </a:xfrm>
          <a:custGeom>
            <a:avLst/>
            <a:gdLst/>
            <a:ahLst/>
            <a:cxnLst/>
            <a:rect r="r" b="b" t="t" l="l"/>
            <a:pathLst>
              <a:path h="4924339" w="5163134">
                <a:moveTo>
                  <a:pt x="0" y="0"/>
                </a:moveTo>
                <a:lnTo>
                  <a:pt x="5163134" y="0"/>
                </a:lnTo>
                <a:lnTo>
                  <a:pt x="5163134" y="4924339"/>
                </a:lnTo>
                <a:lnTo>
                  <a:pt x="0" y="492433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D7FFDD"/>
        </a:solidFill>
      </p:bgPr>
    </p:bg>
    <p:spTree>
      <p:nvGrpSpPr>
        <p:cNvPr id="1" name=""/>
        <p:cNvGrpSpPr/>
        <p:nvPr/>
      </p:nvGrpSpPr>
      <p:grpSpPr>
        <a:xfrm>
          <a:off x="0" y="0"/>
          <a:ext cx="0" cy="0"/>
          <a:chOff x="0" y="0"/>
          <a:chExt cx="0" cy="0"/>
        </a:xfrm>
      </p:grpSpPr>
      <p:sp>
        <p:nvSpPr>
          <p:cNvPr name="Freeform 2" id="2"/>
          <p:cNvSpPr/>
          <p:nvPr/>
        </p:nvSpPr>
        <p:spPr>
          <a:xfrm flipH="false" flipV="true" rot="0">
            <a:off x="3573005" y="685800"/>
            <a:ext cx="11141989" cy="9440304"/>
          </a:xfrm>
          <a:custGeom>
            <a:avLst/>
            <a:gdLst/>
            <a:ahLst/>
            <a:cxnLst/>
            <a:rect r="r" b="b" t="t" l="l"/>
            <a:pathLst>
              <a:path h="9440304" w="11141989">
                <a:moveTo>
                  <a:pt x="0" y="9440304"/>
                </a:moveTo>
                <a:lnTo>
                  <a:pt x="11141990" y="9440304"/>
                </a:lnTo>
                <a:lnTo>
                  <a:pt x="11141990" y="0"/>
                </a:lnTo>
                <a:lnTo>
                  <a:pt x="0" y="0"/>
                </a:lnTo>
                <a:lnTo>
                  <a:pt x="0" y="9440304"/>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573005" y="4082752"/>
            <a:ext cx="11093176" cy="2603501"/>
          </a:xfrm>
          <a:prstGeom prst="rect">
            <a:avLst/>
          </a:prstGeom>
        </p:spPr>
        <p:txBody>
          <a:bodyPr anchor="t" rtlCol="false" tIns="0" lIns="0" bIns="0" rIns="0">
            <a:spAutoFit/>
          </a:bodyPr>
          <a:lstStyle/>
          <a:p>
            <a:pPr algn="ctr">
              <a:lnSpc>
                <a:spcPts val="19400"/>
              </a:lnSpc>
            </a:pPr>
            <a:r>
              <a:rPr lang="en-US" sz="20000">
                <a:solidFill>
                  <a:srgbClr val="414B3B"/>
                </a:solidFill>
                <a:latin typeface="Grand Hotel"/>
              </a:rPr>
              <a:t>Thank You</a:t>
            </a:r>
          </a:p>
        </p:txBody>
      </p:sp>
      <p:sp>
        <p:nvSpPr>
          <p:cNvPr name="Freeform 4" id="4"/>
          <p:cNvSpPr/>
          <p:nvPr/>
        </p:nvSpPr>
        <p:spPr>
          <a:xfrm flipH="false" flipV="false" rot="0">
            <a:off x="-296560" y="7448118"/>
            <a:ext cx="4333563" cy="3802368"/>
          </a:xfrm>
          <a:custGeom>
            <a:avLst/>
            <a:gdLst/>
            <a:ahLst/>
            <a:cxnLst/>
            <a:rect r="r" b="b" t="t" l="l"/>
            <a:pathLst>
              <a:path h="3802368" w="4333563">
                <a:moveTo>
                  <a:pt x="0" y="0"/>
                </a:moveTo>
                <a:lnTo>
                  <a:pt x="4333563" y="0"/>
                </a:lnTo>
                <a:lnTo>
                  <a:pt x="4333563" y="3802368"/>
                </a:lnTo>
                <a:lnTo>
                  <a:pt x="0" y="3802368"/>
                </a:lnTo>
                <a:lnTo>
                  <a:pt x="0" y="0"/>
                </a:lnTo>
                <a:close/>
              </a:path>
            </a:pathLst>
          </a:custGeom>
          <a:blipFill>
            <a:blip r:embed="rId4">
              <a:extLst>
                <a:ext uri="{96DAC541-7B7A-43D3-8B79-37D633B846F1}">
                  <asvg:svgBlip xmlns:asvg="http://schemas.microsoft.com/office/drawing/2016/SVG/main" r:embed="rId5"/>
                </a:ext>
              </a:extLst>
            </a:blip>
            <a:stretch>
              <a:fillRect l="0" t="0" r="-15831" b="0"/>
            </a:stretch>
          </a:blipFill>
        </p:spPr>
      </p:sp>
      <p:sp>
        <p:nvSpPr>
          <p:cNvPr name="Freeform 5" id="5"/>
          <p:cNvSpPr/>
          <p:nvPr/>
        </p:nvSpPr>
        <p:spPr>
          <a:xfrm flipH="true" flipV="true" rot="0">
            <a:off x="14250997" y="-963486"/>
            <a:ext cx="4333563" cy="3802368"/>
          </a:xfrm>
          <a:custGeom>
            <a:avLst/>
            <a:gdLst/>
            <a:ahLst/>
            <a:cxnLst/>
            <a:rect r="r" b="b" t="t" l="l"/>
            <a:pathLst>
              <a:path h="3802368" w="4333563">
                <a:moveTo>
                  <a:pt x="4333563" y="3802368"/>
                </a:moveTo>
                <a:lnTo>
                  <a:pt x="0" y="3802368"/>
                </a:lnTo>
                <a:lnTo>
                  <a:pt x="0" y="0"/>
                </a:lnTo>
                <a:lnTo>
                  <a:pt x="4333563" y="0"/>
                </a:lnTo>
                <a:lnTo>
                  <a:pt x="4333563" y="3802368"/>
                </a:lnTo>
                <a:close/>
              </a:path>
            </a:pathLst>
          </a:custGeom>
          <a:blipFill>
            <a:blip r:embed="rId4">
              <a:extLst>
                <a:ext uri="{96DAC541-7B7A-43D3-8B79-37D633B846F1}">
                  <asvg:svgBlip xmlns:asvg="http://schemas.microsoft.com/office/drawing/2016/SVG/main" r:embed="rId5"/>
                </a:ext>
              </a:extLst>
            </a:blip>
            <a:stretch>
              <a:fillRect l="0" t="0" r="-15831" b="0"/>
            </a:stretch>
          </a:blipFill>
        </p:spPr>
      </p:sp>
      <p:sp>
        <p:nvSpPr>
          <p:cNvPr name="Freeform 6" id="6"/>
          <p:cNvSpPr/>
          <p:nvPr/>
        </p:nvSpPr>
        <p:spPr>
          <a:xfrm flipH="false" flipV="false" rot="0">
            <a:off x="-317592" y="-451542"/>
            <a:ext cx="6271825" cy="3732712"/>
          </a:xfrm>
          <a:custGeom>
            <a:avLst/>
            <a:gdLst/>
            <a:ahLst/>
            <a:cxnLst/>
            <a:rect r="r" b="b" t="t" l="l"/>
            <a:pathLst>
              <a:path h="3732712" w="6271825">
                <a:moveTo>
                  <a:pt x="0" y="0"/>
                </a:moveTo>
                <a:lnTo>
                  <a:pt x="6271824" y="0"/>
                </a:lnTo>
                <a:lnTo>
                  <a:pt x="6271824" y="3732712"/>
                </a:lnTo>
                <a:lnTo>
                  <a:pt x="0" y="373271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true" flipV="true" rot="0">
            <a:off x="-1158515" y="-759071"/>
            <a:ext cx="4980091" cy="4114800"/>
          </a:xfrm>
          <a:custGeom>
            <a:avLst/>
            <a:gdLst/>
            <a:ahLst/>
            <a:cxnLst/>
            <a:rect r="r" b="b" t="t" l="l"/>
            <a:pathLst>
              <a:path h="4114800" w="4980091">
                <a:moveTo>
                  <a:pt x="4980090" y="4114800"/>
                </a:moveTo>
                <a:lnTo>
                  <a:pt x="0" y="4114800"/>
                </a:lnTo>
                <a:lnTo>
                  <a:pt x="0" y="0"/>
                </a:lnTo>
                <a:lnTo>
                  <a:pt x="4980090" y="0"/>
                </a:lnTo>
                <a:lnTo>
                  <a:pt x="4980090" y="411480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8" id="8"/>
          <p:cNvSpPr/>
          <p:nvPr/>
        </p:nvSpPr>
        <p:spPr>
          <a:xfrm flipH="true" flipV="true" rot="0">
            <a:off x="12291703" y="6686253"/>
            <a:ext cx="6271825" cy="3732712"/>
          </a:xfrm>
          <a:custGeom>
            <a:avLst/>
            <a:gdLst/>
            <a:ahLst/>
            <a:cxnLst/>
            <a:rect r="r" b="b" t="t" l="l"/>
            <a:pathLst>
              <a:path h="3732712" w="6271825">
                <a:moveTo>
                  <a:pt x="6271825" y="3732712"/>
                </a:moveTo>
                <a:lnTo>
                  <a:pt x="0" y="3732712"/>
                </a:lnTo>
                <a:lnTo>
                  <a:pt x="0" y="0"/>
                </a:lnTo>
                <a:lnTo>
                  <a:pt x="6271825" y="0"/>
                </a:lnTo>
                <a:lnTo>
                  <a:pt x="6271825" y="3732712"/>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9" id="9"/>
          <p:cNvSpPr/>
          <p:nvPr/>
        </p:nvSpPr>
        <p:spPr>
          <a:xfrm flipH="false" flipV="false" rot="0">
            <a:off x="13124866" y="6467899"/>
            <a:ext cx="5163134" cy="4924339"/>
          </a:xfrm>
          <a:custGeom>
            <a:avLst/>
            <a:gdLst/>
            <a:ahLst/>
            <a:cxnLst/>
            <a:rect r="r" b="b" t="t" l="l"/>
            <a:pathLst>
              <a:path h="4924339" w="5163134">
                <a:moveTo>
                  <a:pt x="0" y="0"/>
                </a:moveTo>
                <a:lnTo>
                  <a:pt x="5163134" y="0"/>
                </a:lnTo>
                <a:lnTo>
                  <a:pt x="5163134" y="4924339"/>
                </a:lnTo>
                <a:lnTo>
                  <a:pt x="0" y="492433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DAFwqbvTY0Q</dc:identifier>
  <dcterms:modified xsi:type="dcterms:W3CDTF">2011-08-01T06:04:30Z</dcterms:modified>
  <cp:revision>1</cp:revision>
  <dc:title>Climange</dc:title>
</cp:coreProperties>
</file>

<file path=docProps/thumbnail.jpeg>
</file>